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
      <p:font typeface="Maven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7" Type="http://schemas.openxmlformats.org/officeDocument/2006/relationships/font" Target="fonts/MavenPro-regular.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avenPr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cfa62e5b98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cfa62e5b98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cfa62e5b98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cfa62e5b98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cfa62e5b98_0_2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cfa62e5b98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cfa62e5b98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cfa62e5b98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cfa62e5b98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cfa62e5b98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cfa62e5b98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cfa62e5b98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it"/>
              <a:t>Schizofrenia nei bambini e negli adolescenti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definizione</a:t>
            </a:r>
            <a:endParaRPr/>
          </a:p>
        </p:txBody>
      </p:sp>
      <p:sp>
        <p:nvSpPr>
          <p:cNvPr id="283" name="Google Shape;283;p1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300"/>
              <a:t>La schizofrenia è definita come la presenza di allucinazioni e deliri che causano una significativa compromissione nel funzionamento psicosociale e di durata ≥ 6 mesi.</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5"/>
          <p:cNvSpPr txBox="1"/>
          <p:nvPr>
            <p:ph idx="1" type="body"/>
          </p:nvPr>
        </p:nvSpPr>
        <p:spPr>
          <a:xfrm>
            <a:off x="1303800" y="892475"/>
            <a:ext cx="7030500" cy="363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L'età di esordio della schizofrenia è compresa tipicamente dall'adolescenza fino a metà dei 30, con un picco d'età d'esordio nei 20. </a:t>
            </a:r>
            <a:endParaRPr sz="1700"/>
          </a:p>
          <a:p>
            <a:pPr indent="0" lvl="0" marL="0" rtl="0" algn="l">
              <a:spcBef>
                <a:spcPts val="1200"/>
              </a:spcBef>
              <a:spcAft>
                <a:spcPts val="0"/>
              </a:spcAft>
              <a:buNone/>
            </a:pPr>
            <a:r>
              <a:rPr lang="it" sz="1700"/>
              <a:t>Le caratteristiche sono simili negli adolescenti e nei giovani adulti. La schizofrenia nei bambini in età prepuberale (schizofrenia a esordio nell'infanzia), in cui sintomi simili a quelli della forma a esordio in età adulta nei giovani/adolescenti si sviluppano prima dei 13 anni, è rara.</a:t>
            </a:r>
            <a:endParaRPr sz="1700"/>
          </a:p>
          <a:p>
            <a:pPr indent="0" lvl="0" marL="0" rtl="0" algn="l">
              <a:spcBef>
                <a:spcPts val="1200"/>
              </a:spcBef>
              <a:spcAft>
                <a:spcPts val="1200"/>
              </a:spcAft>
              <a:buNone/>
            </a:pPr>
            <a:r>
              <a:rPr lang="it" sz="1700"/>
              <a:t>Anche se il primo episodio di solito si verifica nei giovani adulti, alcuni eventi del neurosviluppo e le esperienze si verificano in infanzia hanno grande rilevanza</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6"/>
          <p:cNvSpPr txBox="1"/>
          <p:nvPr>
            <p:ph idx="1" type="body"/>
          </p:nvPr>
        </p:nvSpPr>
        <p:spPr>
          <a:xfrm>
            <a:off x="1303800" y="516700"/>
            <a:ext cx="7030500" cy="40149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it"/>
              <a:t>Questi fattori di rischio perinatali comprendono i seguenti:</a:t>
            </a:r>
            <a:endParaRPr/>
          </a:p>
          <a:p>
            <a:pPr indent="0" lvl="0" marL="0" rtl="0" algn="l">
              <a:lnSpc>
                <a:spcPct val="100000"/>
              </a:lnSpc>
              <a:spcBef>
                <a:spcPts val="1200"/>
              </a:spcBef>
              <a:spcAft>
                <a:spcPts val="0"/>
              </a:spcAft>
              <a:buNone/>
            </a:pPr>
            <a:r>
              <a:rPr lang="it"/>
              <a:t>Malattie genetiche (in particolare quelle che aumentano il rischio di insorgenza nell'infanzia)</a:t>
            </a:r>
            <a:endParaRPr/>
          </a:p>
          <a:p>
            <a:pPr indent="0" lvl="0" marL="0" rtl="0" algn="l">
              <a:lnSpc>
                <a:spcPct val="100000"/>
              </a:lnSpc>
              <a:spcBef>
                <a:spcPts val="1200"/>
              </a:spcBef>
              <a:spcAft>
                <a:spcPts val="0"/>
              </a:spcAft>
              <a:buNone/>
            </a:pPr>
            <a:r>
              <a:rPr lang="it"/>
              <a:t>Esposizione ad alcuni farmaci o sostanze (p. es., la cannabis) durante un periodo vulnerabile</a:t>
            </a:r>
            <a:endParaRPr/>
          </a:p>
          <a:p>
            <a:pPr indent="0" lvl="0" marL="0" rtl="0" algn="l">
              <a:lnSpc>
                <a:spcPct val="100000"/>
              </a:lnSpc>
              <a:spcBef>
                <a:spcPts val="1200"/>
              </a:spcBef>
              <a:spcAft>
                <a:spcPts val="0"/>
              </a:spcAft>
              <a:buNone/>
            </a:pPr>
            <a:r>
              <a:rPr lang="it"/>
              <a:t>Denutrizione prenatale</a:t>
            </a:r>
            <a:endParaRPr/>
          </a:p>
          <a:p>
            <a:pPr indent="0" lvl="0" marL="0" rtl="0" algn="l">
              <a:lnSpc>
                <a:spcPct val="100000"/>
              </a:lnSpc>
              <a:spcBef>
                <a:spcPts val="1200"/>
              </a:spcBef>
              <a:spcAft>
                <a:spcPts val="0"/>
              </a:spcAft>
              <a:buNone/>
            </a:pPr>
            <a:r>
              <a:rPr lang="it"/>
              <a:t>Complicazioni durante il parto, ipossia, infezione perinatale, distacco o insufficienza di placenta</a:t>
            </a:r>
            <a:endParaRPr/>
          </a:p>
          <a:p>
            <a:pPr indent="0" lvl="0" marL="0" rtl="0" algn="l">
              <a:lnSpc>
                <a:spcPct val="100000"/>
              </a:lnSpc>
              <a:spcBef>
                <a:spcPts val="1200"/>
              </a:spcBef>
              <a:spcAft>
                <a:spcPts val="0"/>
              </a:spcAft>
              <a:buNone/>
            </a:pPr>
            <a:r>
              <a:rPr lang="it"/>
              <a:t>Lesioni cerebrali durante l'infanzia</a:t>
            </a:r>
            <a:endParaRPr/>
          </a:p>
          <a:p>
            <a:pPr indent="0" lvl="0" marL="0" rtl="0" algn="l">
              <a:lnSpc>
                <a:spcPct val="100000"/>
              </a:lnSpc>
              <a:spcBef>
                <a:spcPts val="1200"/>
              </a:spcBef>
              <a:spcAft>
                <a:spcPts val="1200"/>
              </a:spcAft>
              <a:buNone/>
            </a:pPr>
            <a:r>
              <a:rPr lang="it"/>
              <a:t>Altri fattori di rischio, che si verificano in seguito (p. es., l'uso di droghe più tardi nell'adolescenza) possono poi scatenare l'insorgenza della schizofrenia.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7"/>
          <p:cNvSpPr txBox="1"/>
          <p:nvPr>
            <p:ph idx="1" type="body"/>
          </p:nvPr>
        </p:nvSpPr>
        <p:spPr>
          <a:xfrm>
            <a:off x="1303800" y="454075"/>
            <a:ext cx="7030500" cy="4077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Le manifestazioni della schizofrenia a esordio infantile hanno caratteristiche solitamente simili a quella di adolescenti e adulti, ma i deliri e le allucinazioni visive (che possono essere più frequenti tra i bambini) possono essere meno elaborate. Ulteriori caratteristiche, inoltre, aiutano a distinguere la schizofrenia a esordio infantile dalla forma adulta giovane/adolescente (1):</a:t>
            </a:r>
            <a:endParaRPr/>
          </a:p>
          <a:p>
            <a:pPr indent="0" lvl="0" marL="0" rtl="0" algn="l">
              <a:spcBef>
                <a:spcPts val="1200"/>
              </a:spcBef>
              <a:spcAft>
                <a:spcPts val="0"/>
              </a:spcAft>
              <a:buNone/>
            </a:pPr>
            <a:r>
              <a:rPr lang="it"/>
              <a:t>Sintomi più gravi</a:t>
            </a:r>
            <a:endParaRPr/>
          </a:p>
          <a:p>
            <a:pPr indent="0" lvl="0" marL="0" rtl="0" algn="l">
              <a:spcBef>
                <a:spcPts val="1200"/>
              </a:spcBef>
              <a:spcAft>
                <a:spcPts val="0"/>
              </a:spcAft>
              <a:buNone/>
            </a:pPr>
            <a:r>
              <a:rPr lang="it"/>
              <a:t>Anamnesi familiare forte</a:t>
            </a:r>
            <a:endParaRPr/>
          </a:p>
          <a:p>
            <a:pPr indent="0" lvl="0" marL="0" rtl="0" algn="l">
              <a:spcBef>
                <a:spcPts val="1200"/>
              </a:spcBef>
              <a:spcAft>
                <a:spcPts val="0"/>
              </a:spcAft>
              <a:buNone/>
            </a:pPr>
            <a:r>
              <a:rPr lang="it"/>
              <a:t>Aumento della prevalenza di anomalie genetiche, anomalie dello sviluppo (p. es., disturbi pervasivi dello sviluppo, disabilità intellettiva), e anomalie motorie</a:t>
            </a:r>
            <a:endParaRPr/>
          </a:p>
          <a:p>
            <a:pPr indent="0" lvl="0" marL="0" rtl="0" algn="l">
              <a:spcBef>
                <a:spcPts val="1200"/>
              </a:spcBef>
              <a:spcAft>
                <a:spcPts val="0"/>
              </a:spcAft>
              <a:buNone/>
            </a:pPr>
            <a:r>
              <a:rPr lang="it"/>
              <a:t>Aumento della prevalenza di difficoltà sociali premorbose</a:t>
            </a:r>
            <a:endParaRPr/>
          </a:p>
          <a:p>
            <a:pPr indent="0" lvl="0" marL="0" rtl="0" algn="l">
              <a:spcBef>
                <a:spcPts val="1200"/>
              </a:spcBef>
              <a:spcAft>
                <a:spcPts val="0"/>
              </a:spcAft>
              <a:buNone/>
            </a:pPr>
            <a:r>
              <a:rPr lang="it"/>
              <a:t>Esordio insidioso</a:t>
            </a:r>
            <a:endParaRPr/>
          </a:p>
          <a:p>
            <a:pPr indent="0" lvl="0" marL="0" rtl="0" algn="l">
              <a:spcBef>
                <a:spcPts val="1200"/>
              </a:spcBef>
              <a:spcAft>
                <a:spcPts val="0"/>
              </a:spcAft>
              <a:buNone/>
            </a:pPr>
            <a:r>
              <a:rPr lang="it"/>
              <a:t>Deterioramento cognitivo</a:t>
            </a:r>
            <a:endParaRPr/>
          </a:p>
          <a:p>
            <a:pPr indent="0" lvl="0" marL="0" rtl="0" algn="l">
              <a:spcBef>
                <a:spcPts val="1200"/>
              </a:spcBef>
              <a:spcAft>
                <a:spcPts val="1200"/>
              </a:spcAft>
              <a:buNone/>
            </a:pPr>
            <a:r>
              <a:rPr lang="it"/>
              <a:t>Cambiamenti neuroanatomici (progressiva perdita di volume della materia grigia corticale, aumento di volume dei ventricoli)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8"/>
          <p:cNvSpPr txBox="1"/>
          <p:nvPr>
            <p:ph idx="1" type="body"/>
          </p:nvPr>
        </p:nvSpPr>
        <p:spPr>
          <a:xfrm>
            <a:off x="1303800" y="320975"/>
            <a:ext cx="7030500" cy="45876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1018"/>
              <a:buNone/>
            </a:pPr>
            <a:r>
              <a:rPr lang="it" sz="1302"/>
              <a:t>L'improvvisa comparsa di psicosi nei bambini piccoli deve essere sempre trattata come un'emergenza medica con un'accurata valutazione medica per la ricerca di una causa organica che possa comportare un'alterazione dello stato mentale; </a:t>
            </a:r>
            <a:endParaRPr sz="1302"/>
          </a:p>
          <a:p>
            <a:pPr indent="0" lvl="0" marL="0" rtl="0" algn="l">
              <a:lnSpc>
                <a:spcPct val="80000"/>
              </a:lnSpc>
              <a:spcBef>
                <a:spcPts val="0"/>
              </a:spcBef>
              <a:spcAft>
                <a:spcPts val="0"/>
              </a:spcAft>
              <a:buSzPts val="1018"/>
              <a:buNone/>
            </a:pPr>
            <a:r>
              <a:t/>
            </a:r>
            <a:endParaRPr sz="1302"/>
          </a:p>
          <a:p>
            <a:pPr indent="0" lvl="0" marL="0" rtl="0" algn="l">
              <a:lnSpc>
                <a:spcPct val="80000"/>
              </a:lnSpc>
              <a:spcBef>
                <a:spcPts val="0"/>
              </a:spcBef>
              <a:spcAft>
                <a:spcPts val="0"/>
              </a:spcAft>
              <a:buSzPts val="1018"/>
              <a:buNone/>
            </a:pPr>
            <a:r>
              <a:rPr lang="it" sz="1302"/>
              <a:t>tra le cause (2) si annoverano le seguenti:</a:t>
            </a:r>
            <a:endParaRPr sz="1302"/>
          </a:p>
          <a:p>
            <a:pPr indent="-311308" lvl="0" marL="457200" rtl="0" algn="l">
              <a:lnSpc>
                <a:spcPct val="80000"/>
              </a:lnSpc>
              <a:spcBef>
                <a:spcPts val="0"/>
              </a:spcBef>
              <a:spcAft>
                <a:spcPts val="0"/>
              </a:spcAft>
              <a:buSzPts val="1303"/>
              <a:buChar char="●"/>
            </a:pPr>
            <a:r>
              <a:rPr lang="it" sz="1302"/>
              <a:t>Farmaci terapeutici (p. es., stimolanti, corticosteroidi, anticolinergici)</a:t>
            </a:r>
            <a:endParaRPr sz="1302"/>
          </a:p>
          <a:p>
            <a:pPr indent="-311308" lvl="0" marL="457200" rtl="0" algn="l">
              <a:lnSpc>
                <a:spcPct val="80000"/>
              </a:lnSpc>
              <a:spcBef>
                <a:spcPts val="0"/>
              </a:spcBef>
              <a:spcAft>
                <a:spcPts val="0"/>
              </a:spcAft>
              <a:buSzPts val="1303"/>
              <a:buChar char="●"/>
            </a:pPr>
            <a:r>
              <a:rPr lang="it" sz="1302"/>
              <a:t>Droghe ricreative (p. es., cannabis)</a:t>
            </a:r>
            <a:endParaRPr sz="1302"/>
          </a:p>
          <a:p>
            <a:pPr indent="-311308" lvl="0" marL="457200" rtl="0" algn="l">
              <a:lnSpc>
                <a:spcPct val="80000"/>
              </a:lnSpc>
              <a:spcBef>
                <a:spcPts val="0"/>
              </a:spcBef>
              <a:spcAft>
                <a:spcPts val="0"/>
              </a:spcAft>
              <a:buSzPts val="1303"/>
              <a:buChar char="●"/>
            </a:pPr>
            <a:r>
              <a:rPr lang="it" sz="1302"/>
              <a:t>Disturbi del sistema nervoso centrale, tra cui infezioni (virali, batteriche, parassitarie), tumori, malattie demielinizzanti, lesioni, convulsioni o emicranie</a:t>
            </a:r>
            <a:endParaRPr sz="1302"/>
          </a:p>
          <a:p>
            <a:pPr indent="-311308" lvl="0" marL="457200" rtl="0" algn="l">
              <a:lnSpc>
                <a:spcPct val="80000"/>
              </a:lnSpc>
              <a:spcBef>
                <a:spcPts val="0"/>
              </a:spcBef>
              <a:spcAft>
                <a:spcPts val="0"/>
              </a:spcAft>
              <a:buSzPts val="1303"/>
              <a:buChar char="●"/>
            </a:pPr>
            <a:r>
              <a:rPr lang="it" sz="1302"/>
              <a:t>Disturbi autoimmuni (lupus eritematoso sistemico)</a:t>
            </a:r>
            <a:endParaRPr sz="1302"/>
          </a:p>
          <a:p>
            <a:pPr indent="-311308" lvl="0" marL="457200" rtl="0" algn="l">
              <a:lnSpc>
                <a:spcPct val="80000"/>
              </a:lnSpc>
              <a:spcBef>
                <a:spcPts val="0"/>
              </a:spcBef>
              <a:spcAft>
                <a:spcPts val="0"/>
              </a:spcAft>
              <a:buSzPts val="1303"/>
              <a:buChar char="●"/>
            </a:pPr>
            <a:r>
              <a:rPr lang="it" sz="1302"/>
              <a:t>Endocrinopatie (p. es., ipertiroidismo, ipocortisolemia)</a:t>
            </a:r>
            <a:endParaRPr sz="1302"/>
          </a:p>
          <a:p>
            <a:pPr indent="-311308" lvl="0" marL="457200" rtl="0" algn="l">
              <a:lnSpc>
                <a:spcPct val="80000"/>
              </a:lnSpc>
              <a:spcBef>
                <a:spcPts val="0"/>
              </a:spcBef>
              <a:spcAft>
                <a:spcPts val="0"/>
              </a:spcAft>
              <a:buSzPts val="1303"/>
              <a:buChar char="●"/>
            </a:pPr>
            <a:r>
              <a:rPr lang="it" sz="1302"/>
              <a:t>Disturbi del sonno</a:t>
            </a:r>
            <a:endParaRPr sz="1302"/>
          </a:p>
          <a:p>
            <a:pPr indent="-311308" lvl="0" marL="457200" rtl="0" algn="l">
              <a:lnSpc>
                <a:spcPct val="80000"/>
              </a:lnSpc>
              <a:spcBef>
                <a:spcPts val="0"/>
              </a:spcBef>
              <a:spcAft>
                <a:spcPts val="0"/>
              </a:spcAft>
              <a:buSzPts val="1303"/>
              <a:buChar char="●"/>
            </a:pPr>
            <a:r>
              <a:rPr lang="it" sz="1302"/>
              <a:t>Disturbi metabolici (porfiria, malattia di Wilson, GM2 gangliosidosi)</a:t>
            </a:r>
            <a:endParaRPr sz="1302"/>
          </a:p>
          <a:p>
            <a:pPr indent="-311308" lvl="0" marL="457200" rtl="0" algn="l">
              <a:lnSpc>
                <a:spcPct val="80000"/>
              </a:lnSpc>
              <a:spcBef>
                <a:spcPts val="0"/>
              </a:spcBef>
              <a:spcAft>
                <a:spcPts val="0"/>
              </a:spcAft>
              <a:buSzPts val="1303"/>
              <a:buChar char="●"/>
            </a:pPr>
            <a:r>
              <a:rPr lang="it" sz="1302"/>
              <a:t>Malattie da accumulo lisosomiale</a:t>
            </a:r>
            <a:endParaRPr sz="1302"/>
          </a:p>
          <a:p>
            <a:pPr indent="-311308" lvl="0" marL="457200" rtl="0" algn="l">
              <a:lnSpc>
                <a:spcPct val="80000"/>
              </a:lnSpc>
              <a:spcBef>
                <a:spcPts val="0"/>
              </a:spcBef>
              <a:spcAft>
                <a:spcPts val="0"/>
              </a:spcAft>
              <a:buSzPts val="1303"/>
              <a:buChar char="●"/>
            </a:pPr>
            <a:r>
              <a:rPr lang="it" sz="1302"/>
              <a:t>Carenze nutrizionali (magnesio e vitamine A, D, B1, B3, B12)</a:t>
            </a:r>
            <a:endParaRPr sz="1302"/>
          </a:p>
          <a:p>
            <a:pPr indent="-311308" lvl="0" marL="457200" rtl="0" algn="l">
              <a:lnSpc>
                <a:spcPct val="80000"/>
              </a:lnSpc>
              <a:spcBef>
                <a:spcPts val="0"/>
              </a:spcBef>
              <a:spcAft>
                <a:spcPts val="0"/>
              </a:spcAft>
              <a:buSzPts val="1303"/>
              <a:buChar char="●"/>
            </a:pPr>
            <a:r>
              <a:rPr lang="it" sz="1302"/>
              <a:t>Anomalie cromosomiche (22.11q, XXY, XO, X fragile, Prader-Willi, Fahr's Dis)</a:t>
            </a:r>
            <a:endParaRPr sz="1302"/>
          </a:p>
          <a:p>
            <a:pPr indent="0" lvl="0" marL="0" rtl="0" algn="l">
              <a:lnSpc>
                <a:spcPct val="80000"/>
              </a:lnSpc>
              <a:spcBef>
                <a:spcPts val="0"/>
              </a:spcBef>
              <a:spcAft>
                <a:spcPts val="0"/>
              </a:spcAft>
              <a:buSzPts val="1018"/>
              <a:buNone/>
            </a:pPr>
            <a:r>
              <a:t/>
            </a:r>
            <a:endParaRPr sz="1302"/>
          </a:p>
          <a:p>
            <a:pPr indent="0" lvl="0" marL="0" rtl="0" algn="l">
              <a:lnSpc>
                <a:spcPct val="95000"/>
              </a:lnSpc>
              <a:spcBef>
                <a:spcPts val="0"/>
              </a:spcBef>
              <a:spcAft>
                <a:spcPts val="1200"/>
              </a:spcAft>
              <a:buSzPts val="1018"/>
              <a:buNone/>
            </a:pPr>
            <a:r>
              <a:t/>
            </a:r>
            <a:endParaRPr sz="1302"/>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9"/>
          <p:cNvSpPr txBox="1"/>
          <p:nvPr>
            <p:ph idx="1" type="body"/>
          </p:nvPr>
        </p:nvSpPr>
        <p:spPr>
          <a:xfrm>
            <a:off x="1303800" y="407100"/>
            <a:ext cx="7030500" cy="4124400"/>
          </a:xfrm>
          <a:prstGeom prst="rect">
            <a:avLst/>
          </a:prstGeom>
        </p:spPr>
        <p:txBody>
          <a:bodyPr anchorCtr="0" anchor="t" bIns="91425" lIns="91425" spcFirstLastPara="1" rIns="91425" wrap="square" tIns="91425">
            <a:normAutofit/>
          </a:bodyPr>
          <a:lstStyle/>
          <a:p>
            <a:pPr indent="0" lvl="0" marL="0" rtl="0" algn="l">
              <a:lnSpc>
                <a:spcPct val="60000"/>
              </a:lnSpc>
              <a:spcBef>
                <a:spcPts val="0"/>
              </a:spcBef>
              <a:spcAft>
                <a:spcPts val="0"/>
              </a:spcAft>
              <a:buClr>
                <a:srgbClr val="000000"/>
              </a:buClr>
              <a:buSzPts val="1018"/>
              <a:buFont typeface="Arial"/>
              <a:buNone/>
            </a:pPr>
            <a:r>
              <a:rPr lang="it" sz="2002"/>
              <a:t>Le ricerche recenti indicano che vi è un aumentato rischio di sviluppare alcuni disturbi psicotici (ossia, disturbo bipolare e schizofrenia) tra gli adolescenti che usano prodotti a base di cannabis contenenti tetraidrocannabinolo. </a:t>
            </a:r>
            <a:endParaRPr sz="2002"/>
          </a:p>
          <a:p>
            <a:pPr indent="0" lvl="0" marL="0" rtl="0" algn="l">
              <a:lnSpc>
                <a:spcPct val="60000"/>
              </a:lnSpc>
              <a:spcBef>
                <a:spcPts val="0"/>
              </a:spcBef>
              <a:spcAft>
                <a:spcPts val="0"/>
              </a:spcAft>
              <a:buNone/>
            </a:pPr>
            <a:r>
              <a:t/>
            </a:r>
            <a:endParaRPr sz="2002"/>
          </a:p>
          <a:p>
            <a:pPr indent="0" lvl="0" marL="0" rtl="0" algn="l">
              <a:lnSpc>
                <a:spcPct val="60000"/>
              </a:lnSpc>
              <a:spcBef>
                <a:spcPts val="0"/>
              </a:spcBef>
              <a:spcAft>
                <a:spcPts val="0"/>
              </a:spcAft>
              <a:buNone/>
            </a:pPr>
            <a:r>
              <a:rPr lang="it" sz="2002"/>
              <a:t>Questo aumento del rischio non è spiegato da fattori genetici. </a:t>
            </a:r>
            <a:endParaRPr sz="2002"/>
          </a:p>
          <a:p>
            <a:pPr indent="0" lvl="0" marL="0" rtl="0" algn="l">
              <a:lnSpc>
                <a:spcPct val="60000"/>
              </a:lnSpc>
              <a:spcBef>
                <a:spcPts val="0"/>
              </a:spcBef>
              <a:spcAft>
                <a:spcPts val="0"/>
              </a:spcAft>
              <a:buNone/>
            </a:pPr>
            <a:r>
              <a:t/>
            </a:r>
            <a:endParaRPr sz="2002"/>
          </a:p>
          <a:p>
            <a:pPr indent="0" lvl="0" marL="0" rtl="0" algn="l">
              <a:lnSpc>
                <a:spcPct val="60000"/>
              </a:lnSpc>
              <a:spcBef>
                <a:spcPts val="0"/>
              </a:spcBef>
              <a:spcAft>
                <a:spcPts val="0"/>
              </a:spcAft>
              <a:buClr>
                <a:srgbClr val="000000"/>
              </a:buClr>
              <a:buSzPts val="1018"/>
              <a:buFont typeface="Arial"/>
              <a:buNone/>
            </a:pPr>
            <a:r>
              <a:rPr lang="it" sz="2002"/>
              <a:t>Si teme che la recente legalizzazione della marijuana possa dare agli adolescenti (e ai loro genitori) un falso senso di tranquillità circa la sicurezza di questa comune droga ricreativa.</a:t>
            </a:r>
            <a:endParaRPr sz="2002"/>
          </a:p>
          <a:p>
            <a:pPr indent="0" lvl="0" marL="0" rtl="0" algn="l">
              <a:lnSpc>
                <a:spcPct val="60000"/>
              </a:lnSpc>
              <a:spcBef>
                <a:spcPts val="0"/>
              </a:spcBef>
              <a:spcAft>
                <a:spcPts val="0"/>
              </a:spcAft>
              <a:buNone/>
            </a:pPr>
            <a:r>
              <a:t/>
            </a:r>
            <a:endParaRPr sz="2002"/>
          </a:p>
          <a:p>
            <a:pPr indent="0" lvl="0" marL="0" rtl="0" algn="l">
              <a:lnSpc>
                <a:spcPct val="60000"/>
              </a:lnSpc>
              <a:spcBef>
                <a:spcPts val="0"/>
              </a:spcBef>
              <a:spcAft>
                <a:spcPts val="0"/>
              </a:spcAft>
              <a:buNone/>
            </a:pPr>
            <a:r>
              <a:rPr lang="it" sz="2002"/>
              <a:t>Il trattamento della schizofrenia nei bambini e negli adolescenti è complesso, con esiti variabili, e l'invio del bambino e dell'adolescente al medico psichiatra è fortemente raccomandato.</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